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309" r:id="rId2"/>
    <p:sldId id="314" r:id="rId3"/>
    <p:sldId id="318" r:id="rId4"/>
    <p:sldId id="322" r:id="rId5"/>
    <p:sldId id="321" r:id="rId6"/>
    <p:sldId id="320" r:id="rId7"/>
    <p:sldId id="319" r:id="rId8"/>
    <p:sldId id="316" r:id="rId9"/>
    <p:sldId id="323" r:id="rId10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73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C}">
  <a:tblStyle styleId="{0817EA92-75D0-4044-A80A-286907CE0DDB}" styleName="Minimal Tab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0" cmpd="sng">
              <a:solidFill>
                <a:schemeClr val="dk1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0000" cmpd="sng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0000" cmpd="sng">
              <a:solidFill>
                <a:schemeClr val="dk1"/>
              </a:solidFill>
            </a:ln>
          </a:bottom>
        </a:tcBdr>
      </a:tcStyle>
    </a:firstRow>
  </a:tblStyle>
  <a:tblStyle styleId="{0817EA92-75D0-4044-A80A-286907CE0DDC}" styleName="Colourful Tab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0" cmpd="sng">
              <a:solidFill>
                <a:schemeClr val="bg1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  <a:fill>
          <a:solidFill>
            <a:srgbClr val="FFF5CC"/>
          </a:solidFill>
        </a:fill>
      </a:tcStyle>
    </a:wholeTbl>
    <a:band1H>
      <a:tcStyle>
        <a:tcBdr/>
        <a:fill>
          <a:solidFill>
            <a:srgbClr val="FFEA9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FF5CC"/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200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00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4" autoAdjust="0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2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B6AFE-AAA7-A648-9BD0-3A9F2F6129F4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980EE-0DD8-664C-B4D6-9E41B2970AB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15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4979DF4-6069-4F05-BE4C-7770C627DB8F}"/>
              </a:ext>
            </a:extLst>
          </p:cNvPr>
          <p:cNvSpPr/>
          <p:nvPr userDrawn="1"/>
        </p:nvSpPr>
        <p:spPr>
          <a:xfrm>
            <a:off x="-1" y="0"/>
            <a:ext cx="8311663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38000">
                <a:schemeClr val="bg2">
                  <a:alpha val="4000"/>
                </a:schemeClr>
              </a:gs>
              <a:gs pos="100000">
                <a:schemeClr val="bg2">
                  <a:lumMod val="50000"/>
                  <a:alpha val="5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386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133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Veranstaltungsname/Ort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16" name="Gruppierung 15"/>
          <p:cNvGrpSpPr/>
          <p:nvPr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7" name="Rechteck 16"/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6609D799-6852-442A-964E-91344E7AD1F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6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944563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tx2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D97FAF-4765-4F86-972D-2C4AFF8D589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1" y="5664001"/>
            <a:ext cx="11192140" cy="681839"/>
          </a:xfrm>
          <a:prstGeom prst="rect">
            <a:avLst/>
          </a:prstGeom>
        </p:spPr>
      </p:pic>
      <p:sp>
        <p:nvSpPr>
          <p:cNvPr id="9" name="Inhaltsplatzhalter 12">
            <a:extLst>
              <a:ext uri="{FF2B5EF4-FFF2-40B4-BE49-F238E27FC236}">
                <a16:creationId xmlns:a16="http://schemas.microsoft.com/office/drawing/2014/main" id="{28FCAFA5-2238-4268-B94C-07BF43EC84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0984" y="2517835"/>
            <a:ext cx="5725301" cy="626421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0871C8FB-93C4-47BC-BFBF-8A53AB535940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4D838E9-4582-465B-85B0-651A525F04A2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63F6389C-8737-4A12-9F12-E70075D11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78341DA7-46AB-45E8-B575-E0EBF04B512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81830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99" y="6192000"/>
            <a:ext cx="11193600" cy="495517"/>
          </a:xfrm>
          <a:prstGeom prst="rect">
            <a:avLst/>
          </a:prstGeom>
        </p:spPr>
      </p:pic>
      <p:grpSp>
        <p:nvGrpSpPr>
          <p:cNvPr id="8" name="Gruppierung 15">
            <a:extLst>
              <a:ext uri="{FF2B5EF4-FFF2-40B4-BE49-F238E27FC236}">
                <a16:creationId xmlns:a16="http://schemas.microsoft.com/office/drawing/2014/main" id="{70F908D8-A4D6-4152-98E4-22CA38E3CEFF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760E195-F601-4520-8489-A2030C2FACA7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E14954DC-E139-4CE6-8F35-56D021985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E811F3F-4658-4B6B-A93B-6FC0986FD4F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0C5A69E4-DD82-43D1-B605-39B66DB2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0" y="6192001"/>
            <a:ext cx="11193600" cy="495516"/>
          </a:xfrm>
          <a:prstGeom prst="rect">
            <a:avLst/>
          </a:prstGeom>
        </p:spPr>
      </p:pic>
      <p:grpSp>
        <p:nvGrpSpPr>
          <p:cNvPr id="8" name="Gruppierung 15">
            <a:extLst>
              <a:ext uri="{FF2B5EF4-FFF2-40B4-BE49-F238E27FC236}">
                <a16:creationId xmlns:a16="http://schemas.microsoft.com/office/drawing/2014/main" id="{BE230A3E-201A-4039-A72A-63FE6E459C91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49FC370-AF5B-43C7-B3FD-9C83CD7A3D11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4CED35C1-2CCD-4A97-A7FF-6219E4E01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A8CF3C26-3453-4D31-8995-0017E6F093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4150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bschnittsüberschrift_Dru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192000" cy="436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0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idx="11" hasCustomPrompt="1"/>
          </p:nvPr>
        </p:nvSpPr>
        <p:spPr>
          <a:xfrm>
            <a:off x="681331" y="1617055"/>
            <a:ext cx="10830887" cy="4445520"/>
          </a:xfrm>
        </p:spPr>
        <p:txBody>
          <a:bodyPr/>
          <a:lstStyle>
            <a:lvl1pPr algn="l">
              <a:spcAft>
                <a:spcPts val="276"/>
              </a:spcAft>
              <a:defRPr sz="1867">
                <a:solidFill>
                  <a:schemeClr val="tx1"/>
                </a:solidFill>
              </a:defRPr>
            </a:lvl1pPr>
            <a:lvl2pPr algn="l">
              <a:defRPr sz="1867">
                <a:solidFill>
                  <a:schemeClr val="tx1"/>
                </a:solidFill>
              </a:defRPr>
            </a:lvl2pPr>
            <a:lvl3pPr algn="l">
              <a:defRPr sz="1600">
                <a:solidFill>
                  <a:schemeClr val="tx1"/>
                </a:solidFill>
              </a:defRPr>
            </a:lvl3pPr>
            <a:lvl4pPr algn="l">
              <a:defRPr sz="1600">
                <a:solidFill>
                  <a:schemeClr val="tx1"/>
                </a:solidFill>
              </a:defRPr>
            </a:lvl4pPr>
            <a:lvl5pPr algn="l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8779413" cy="838200"/>
          </a:xfrm>
        </p:spPr>
        <p:txBody>
          <a:bodyPr/>
          <a:lstStyle>
            <a:lvl1pPr>
              <a:defRPr sz="2667" cap="all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94ECD695-318A-7FB1-817C-77AC447A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EDE0C6C4-C0A2-433F-85D4-A68A0A124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72000" y="1620002"/>
            <a:ext cx="5232000" cy="4427236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6248400" y="1620000"/>
            <a:ext cx="5251288" cy="4445520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8779413" cy="838200"/>
          </a:xfrm>
        </p:spPr>
        <p:txBody>
          <a:bodyPr/>
          <a:lstStyle>
            <a:lvl1pPr>
              <a:defRPr sz="2667" cap="all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9F52B-4ED9-4E10-9C67-5BB3586A5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66FBFCD-BA10-4F8D-9232-71109739A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9077549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72000" y="1620001"/>
            <a:ext cx="3408000" cy="4442488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4389692" y="1620001"/>
            <a:ext cx="3408000" cy="4442488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 hasCustomPrompt="1"/>
          </p:nvPr>
        </p:nvSpPr>
        <p:spPr>
          <a:xfrm>
            <a:off x="8107384" y="1620003"/>
            <a:ext cx="3408000" cy="4460759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F96C3857-E335-4B3B-BB5B-ABC2353B2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B55E9212-A241-4CA2-BCC7-06A96E087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306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2000" y="496800"/>
            <a:ext cx="9077549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1B421642-B5D5-4C03-B351-3CECA9491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51157E5C-9C00-4F8F-BBBA-77D4A8421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7369AF32-BDF2-4990-92EC-E2DDCFE9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D032E88-F750-4AC1-8F39-6CB7B20CC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er_Pf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1743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EEA5479B-77C8-4C0A-B156-20737F6B0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AAB52C17-3AB1-4D39-AECE-8915DC7BD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56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" y="1904"/>
            <a:ext cx="12189399" cy="6854193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1904"/>
            <a:ext cx="12192000" cy="6000313"/>
          </a:xfrm>
          <a:prstGeom prst="rect">
            <a:avLst/>
          </a:prstGeom>
          <a:gradFill flip="none" rotWithShape="1">
            <a:gsLst>
              <a:gs pos="40000">
                <a:srgbClr val="323232">
                  <a:alpha val="16000"/>
                </a:srgbClr>
              </a:gs>
              <a:gs pos="17000">
                <a:srgbClr val="323232">
                  <a:alpha val="0"/>
                </a:srgbClr>
              </a:gs>
              <a:gs pos="31000">
                <a:srgbClr val="323232">
                  <a:alpha val="14000"/>
                </a:srgbClr>
              </a:gs>
              <a:gs pos="0">
                <a:srgbClr val="323232">
                  <a:alpha val="0"/>
                </a:srgbClr>
              </a:gs>
              <a:gs pos="54000">
                <a:srgbClr val="323232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3F2F294-636D-43F3-AE2D-F2816AE2A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06" y="499200"/>
            <a:ext cx="8844532" cy="838200"/>
          </a:xfrm>
        </p:spPr>
        <p:txBody>
          <a:bodyPr anchor="t" anchorCtr="0"/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TitelMasterformat</a:t>
            </a:r>
            <a:r>
              <a:rPr lang="de-DE" dirty="0"/>
              <a:t> durch klicken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C4533E3E-2C1B-4E65-9A43-EACE64AB75A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9367ED3-0ADD-4745-BE67-CE96E3738DBA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4E830C90-8B87-4016-B471-9161C7224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22BD9E6C-1779-4BFA-903A-8F794990CDC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077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59835" y="1620000"/>
            <a:ext cx="6943057" cy="4445520"/>
          </a:xfrm>
        </p:spPr>
        <p:txBody>
          <a:bodyPr/>
          <a:lstStyle>
            <a:lvl1pPr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2001" y="1620000"/>
            <a:ext cx="3527467" cy="4445520"/>
          </a:xfrm>
        </p:spPr>
        <p:txBody>
          <a:bodyPr/>
          <a:lstStyle>
            <a:lvl1pPr marL="0" indent="0">
              <a:buNone/>
              <a:defRPr sz="1867">
                <a:solidFill>
                  <a:schemeClr val="tx1"/>
                </a:solidFill>
              </a:defRPr>
            </a:lvl1pPr>
            <a:lvl2pPr marL="548626" indent="0">
              <a:buNone/>
              <a:defRPr sz="1440"/>
            </a:lvl2pPr>
            <a:lvl3pPr marL="1097253" indent="0">
              <a:buNone/>
              <a:defRPr sz="1200"/>
            </a:lvl3pPr>
            <a:lvl4pPr marL="1645879" indent="0">
              <a:buNone/>
              <a:defRPr sz="1080"/>
            </a:lvl4pPr>
            <a:lvl5pPr marL="2194505" indent="0">
              <a:buNone/>
              <a:defRPr sz="1080"/>
            </a:lvl5pPr>
            <a:lvl6pPr marL="2743131" indent="0">
              <a:buNone/>
              <a:defRPr sz="1080"/>
            </a:lvl6pPr>
            <a:lvl7pPr marL="3291758" indent="0">
              <a:buNone/>
              <a:defRPr sz="1080"/>
            </a:lvl7pPr>
            <a:lvl8pPr marL="3840384" indent="0">
              <a:buNone/>
              <a:defRPr sz="1080"/>
            </a:lvl8pPr>
            <a:lvl9pPr marL="4389010" indent="0">
              <a:buNone/>
              <a:defRPr sz="108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9120000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05CA8B-C638-4B55-B2A0-1FC11F353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85E6D95D-D6FE-4E99-B005-06F3B82BC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01B23A3-AC37-4883-9585-81B99B024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2955" cy="697583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0"/>
            <a:ext cx="12292954" cy="6975835"/>
          </a:xfrm>
          <a:prstGeom prst="rect">
            <a:avLst/>
          </a:prstGeom>
          <a:gradFill flip="none" rotWithShape="1">
            <a:gsLst>
              <a:gs pos="17000">
                <a:srgbClr val="323232">
                  <a:alpha val="74000"/>
                </a:srgbClr>
              </a:gs>
              <a:gs pos="29000">
                <a:srgbClr val="323232">
                  <a:alpha val="64000"/>
                </a:srgbClr>
              </a:gs>
              <a:gs pos="6000">
                <a:srgbClr val="323232">
                  <a:alpha val="68000"/>
                </a:srgbClr>
              </a:gs>
              <a:gs pos="40000">
                <a:srgbClr val="323232">
                  <a:alpha val="36000"/>
                </a:srgbClr>
              </a:gs>
              <a:gs pos="51000">
                <a:srgbClr val="32323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3F2F294-636D-43F3-AE2D-F2816AE2A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06" y="499200"/>
            <a:ext cx="8844532" cy="838200"/>
          </a:xfrm>
        </p:spPr>
        <p:txBody>
          <a:bodyPr anchor="t" anchorCtr="0"/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TitelMasterformat</a:t>
            </a:r>
            <a:r>
              <a:rPr lang="de-DE" dirty="0"/>
              <a:t> durch klicken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A8DB9259-71F6-4F9B-B967-47E2D6DC527A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54FAA1-6887-41AB-999B-25C57B1D752E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203C5551-E710-45CE-907D-46D94F6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0574A4D3-6DE3-409C-B9CE-BE3524D7E4E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13606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3967"/>
            <a:ext cx="12191999" cy="684597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8A45A37-0AD4-4A44-B2A5-FCF85446CB45}"/>
              </a:ext>
            </a:extLst>
          </p:cNvPr>
          <p:cNvSpPr/>
          <p:nvPr userDrawn="1"/>
        </p:nvSpPr>
        <p:spPr>
          <a:xfrm rot="10800000">
            <a:off x="0" y="5740800"/>
            <a:ext cx="12192000" cy="1103232"/>
          </a:xfrm>
          <a:prstGeom prst="rect">
            <a:avLst/>
          </a:prstGeom>
          <a:gradFill flip="none" rotWithShape="1">
            <a:gsLst>
              <a:gs pos="76000">
                <a:srgbClr val="323232">
                  <a:alpha val="0"/>
                </a:srgbClr>
              </a:gs>
              <a:gs pos="84000">
                <a:srgbClr val="323232">
                  <a:alpha val="0"/>
                </a:srgbClr>
              </a:gs>
              <a:gs pos="7000">
                <a:srgbClr val="323232">
                  <a:alpha val="14000"/>
                </a:srgbClr>
              </a:gs>
              <a:gs pos="98000">
                <a:srgbClr val="323232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192000" cy="2393952"/>
          </a:xfrm>
          <a:prstGeom prst="rect">
            <a:avLst/>
          </a:prstGeom>
          <a:gradFill flip="none" rotWithShape="1">
            <a:gsLst>
              <a:gs pos="76000">
                <a:srgbClr val="323232">
                  <a:alpha val="0"/>
                </a:srgbClr>
              </a:gs>
              <a:gs pos="84000">
                <a:srgbClr val="323232">
                  <a:alpha val="0"/>
                </a:srgbClr>
              </a:gs>
              <a:gs pos="7000">
                <a:srgbClr val="323232">
                  <a:alpha val="14000"/>
                </a:srgbClr>
              </a:gs>
              <a:gs pos="98000">
                <a:srgbClr val="323232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13" name="Gruppierung 15">
            <a:extLst>
              <a:ext uri="{FF2B5EF4-FFF2-40B4-BE49-F238E27FC236}">
                <a16:creationId xmlns:a16="http://schemas.microsoft.com/office/drawing/2014/main" id="{8A1BB5BB-2E2A-4AAE-99C7-116D6FC1C858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4E637BF-5F1E-4398-A25E-7F57F5824C1F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2B227004-2314-448F-9B03-E89D9F32A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4053586B-3E06-451D-ABFC-9D1F14BCA4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04507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" y="1"/>
            <a:ext cx="12180307" cy="685799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C08E9DB-D969-4D3A-830F-45B0AC334BB6}"/>
              </a:ext>
            </a:extLst>
          </p:cNvPr>
          <p:cNvSpPr/>
          <p:nvPr userDrawn="1"/>
        </p:nvSpPr>
        <p:spPr>
          <a:xfrm>
            <a:off x="0" y="0"/>
            <a:ext cx="12180307" cy="6858000"/>
          </a:xfrm>
          <a:prstGeom prst="rect">
            <a:avLst/>
          </a:prstGeom>
          <a:gradFill flip="none" rotWithShape="1">
            <a:gsLst>
              <a:gs pos="89000">
                <a:srgbClr val="323232">
                  <a:alpha val="16000"/>
                </a:srgbClr>
              </a:gs>
              <a:gs pos="47000">
                <a:srgbClr val="323232">
                  <a:alpha val="0"/>
                </a:srgbClr>
              </a:gs>
              <a:gs pos="64000">
                <a:srgbClr val="323232">
                  <a:alpha val="0"/>
                </a:srgbClr>
              </a:gs>
              <a:gs pos="0">
                <a:srgbClr val="323232">
                  <a:alpha val="34000"/>
                </a:srgbClr>
              </a:gs>
              <a:gs pos="100000">
                <a:srgbClr val="32323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761D536A-FC0B-4E11-85E5-20EFEAE796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11" name="Gruppierung 15">
            <a:extLst>
              <a:ext uri="{FF2B5EF4-FFF2-40B4-BE49-F238E27FC236}">
                <a16:creationId xmlns:a16="http://schemas.microsoft.com/office/drawing/2014/main" id="{F8778BC2-CE60-400D-A41B-772381312ED5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A6B12F6-3A9E-4CBD-9F2C-1CA787C66F5E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D9BA78A7-332C-496E-8E3E-970CB9571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94C51BE5-6BE4-41DB-AC1D-EE6C10AEACF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7200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363" y="-18683"/>
            <a:ext cx="12244363" cy="6875680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ED510B8F-1FE5-4BD3-9660-A5F23661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04CE7382-1F9A-40D0-9D50-3557A2CE481F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E94900D-7ADA-42B1-BE43-1A8ABA370883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93F8B1B5-2927-438A-8632-D4853C0E9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823BE71C-DE37-4CF0-B715-5B44EAD94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4847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6"/>
            <a:ext cx="12192000" cy="6853968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ED510B8F-1FE5-4BD3-9660-A5F23661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4AF45D7A-64BF-4E8F-9308-2B7A979B047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46CA1C8-B594-462C-BD62-9669C5827CD3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EABC9FDB-ABA4-4F0E-B92C-052490EE3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5765C57D-307B-4772-87DC-912EC84995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5948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25C8C47-97D2-4BE1-B0DE-87E6463F2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t="10332" r="8570"/>
          <a:stretch/>
        </p:blipFill>
        <p:spPr>
          <a:xfrm>
            <a:off x="0" y="0"/>
            <a:ext cx="12211936" cy="6858000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3D999C-A0BA-40B1-AD98-B2F348D0ED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01" y="1347429"/>
            <a:ext cx="4777467" cy="4782457"/>
          </a:xfrm>
          <a:prstGeom prst="rect">
            <a:avLst/>
          </a:prstGeom>
        </p:spPr>
      </p:pic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0D7190D1-9AAF-4B23-803B-D8AC6038F7F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570DDD3-7E76-4F01-828A-B5E8E8F5F90A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782555A6-12F8-4205-AFB8-44E7BADB6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3D0FEFB-6AB9-4513-95F8-29CF9352F6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1727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715E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rgbClr val="FDCA00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 sz="3200">
                <a:solidFill>
                  <a:srgbClr val="FDCA0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6BA08943-1529-4EBF-AC3F-EC5C25785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A93E56B1-76A8-4C0B-B746-D4F87612FD23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CC64F19-BBCE-4616-8EC6-6646F227ABB5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6A7771BE-A1DD-46EB-82EA-B20F78C63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C286F4D1-DDAB-465A-98CE-622C8FE7047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70042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251880A-D02B-49E9-83E4-E0245E75CC6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497" y="537268"/>
            <a:ext cx="2069999" cy="82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2006" y="541379"/>
            <a:ext cx="884453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2001" y="1620000"/>
            <a:ext cx="11215200" cy="4228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51937" y="304801"/>
            <a:ext cx="11184000" cy="54000"/>
          </a:xfrm>
          <a:prstGeom prst="rect">
            <a:avLst/>
          </a:prstGeom>
          <a:solidFill>
            <a:schemeClr val="accent1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3" name="Bild 12"/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2000" y="6192001"/>
            <a:ext cx="11193600" cy="495516"/>
          </a:xfrm>
          <a:prstGeom prst="rect">
            <a:avLst/>
          </a:prstGeom>
        </p:spPr>
      </p:pic>
      <p:sp>
        <p:nvSpPr>
          <p:cNvPr id="23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117033" y="6484197"/>
            <a:ext cx="8155843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 dirty="0"/>
              <a:t>Thema des Vortrags  |  Name des/der Referierenden  |  </a:t>
            </a:r>
            <a:fld id="{1226E2DF-8868-AF41-835F-F7605CBE9982}" type="datetime1">
              <a:rPr lang="de-DE" smtClean="0"/>
              <a:pPr>
                <a:defRPr/>
              </a:pPr>
              <a:t>09.05.2025</a:t>
            </a:fld>
            <a:r>
              <a:rPr lang="en-GB" dirty="0"/>
              <a:t>  | 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32840856-9373-4C5A-9BDB-9415F88AA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4" r:id="rId2"/>
    <p:sldLayoutId id="2147483678" r:id="rId3"/>
    <p:sldLayoutId id="2147483675" r:id="rId4"/>
    <p:sldLayoutId id="2147483661" r:id="rId5"/>
    <p:sldLayoutId id="2147483673" r:id="rId6"/>
    <p:sldLayoutId id="2147483676" r:id="rId7"/>
    <p:sldLayoutId id="2147483664" r:id="rId8"/>
    <p:sldLayoutId id="2147483659" r:id="rId9"/>
    <p:sldLayoutId id="2147483670" r:id="rId10"/>
    <p:sldLayoutId id="2147483651" r:id="rId11"/>
    <p:sldLayoutId id="2147483671" r:id="rId12"/>
    <p:sldLayoutId id="2147483672" r:id="rId13"/>
    <p:sldLayoutId id="2147483650" r:id="rId14"/>
    <p:sldLayoutId id="2147483652" r:id="rId15"/>
    <p:sldLayoutId id="2147483658" r:id="rId16"/>
    <p:sldLayoutId id="2147483654" r:id="rId17"/>
    <p:sldLayoutId id="2147483655" r:id="rId18"/>
    <p:sldLayoutId id="2147483660" r:id="rId19"/>
    <p:sldLayoutId id="2147483656" r:id="rId2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>
          <a:solidFill>
            <a:schemeClr val="tx1"/>
          </a:solidFill>
          <a:latin typeface="+mj-lt"/>
          <a:ea typeface="Verdana" charset="0"/>
          <a:cs typeface="Verdan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5pPr>
      <a:lvl6pPr marL="548626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6pPr>
      <a:lvl7pPr marL="1097253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7pPr>
      <a:lvl8pPr marL="1645879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8pPr>
      <a:lvl9pPr marL="2194505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9pPr>
    </p:titleStyle>
    <p:bodyStyle>
      <a:lvl1pPr marL="239178" indent="-239178" algn="l" rtl="0" eaLnBrk="1" fontAlgn="base" hangingPunct="1">
        <a:lnSpc>
          <a:spcPct val="100000"/>
        </a:lnSpc>
        <a:spcBef>
          <a:spcPts val="276"/>
        </a:spcBef>
        <a:spcAft>
          <a:spcPts val="0"/>
        </a:spcAft>
        <a:buFont typeface="Arial" panose="020B0604020202020204" pitchFamily="34" charset="0"/>
        <a:buChar char="•"/>
        <a:defRPr sz="1867" b="0" i="0">
          <a:solidFill>
            <a:schemeClr val="tx1"/>
          </a:solidFill>
          <a:latin typeface="+mn-lt"/>
          <a:ea typeface="Verdana" charset="0"/>
          <a:cs typeface="Verdana" charset="0"/>
        </a:defRPr>
      </a:lvl1pPr>
      <a:lvl2pPr marL="478355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867" b="0" i="0">
          <a:solidFill>
            <a:schemeClr val="tx1"/>
          </a:solidFill>
          <a:latin typeface="+mn-lt"/>
          <a:ea typeface="Verdana" charset="0"/>
          <a:cs typeface="Verdana" charset="0"/>
        </a:defRPr>
      </a:lvl2pPr>
      <a:lvl3pPr marL="715415" indent="-237061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3pPr>
      <a:lvl4pPr marL="954593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4pPr>
      <a:lvl5pPr marL="1193770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5pPr>
      <a:lvl6pPr marL="1432948" indent="-239178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6pPr>
      <a:lvl7pPr marL="1676358" indent="-243411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7pPr>
      <a:lvl8pPr marL="1915536" indent="-239178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8pPr>
      <a:lvl9pPr marL="3284138" indent="-22669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92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9725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774" userDrawn="1">
          <p15:clr>
            <a:srgbClr val="F26B43"/>
          </p15:clr>
        </p15:guide>
        <p15:guide id="4" orient="horz" pos="1321" userDrawn="1">
          <p15:clr>
            <a:srgbClr val="F26B43"/>
          </p15:clr>
        </p15:guide>
        <p15:guide id="5" orient="horz" pos="731" userDrawn="1">
          <p15:clr>
            <a:srgbClr val="F26B43"/>
          </p15:clr>
        </p15:guide>
        <p15:guide id="6" orient="horz" pos="4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67F44A36-41E4-45ED-93A8-67F4FE567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006" y="2456068"/>
            <a:ext cx="5725301" cy="2246400"/>
          </a:xfrm>
        </p:spPr>
        <p:txBody>
          <a:bodyPr/>
          <a:lstStyle/>
          <a:p>
            <a:r>
              <a:rPr lang="de-DE" altLang="zh-CN" sz="2400" dirty="0"/>
              <a:t>reported by Junfan Jin, Can Zeng, </a:t>
            </a:r>
          </a:p>
          <a:p>
            <a:r>
              <a:rPr lang="de-DE" altLang="zh-CN" sz="2400" dirty="0"/>
              <a:t>Yunan Jiang and Huang Chen</a:t>
            </a:r>
            <a:endParaRPr lang="zh-CN" altLang="en-US" sz="2400" dirty="0"/>
          </a:p>
          <a:p>
            <a:endParaRPr lang="de-DE" dirty="0"/>
          </a:p>
          <a:p>
            <a:endParaRPr lang="de-DE" dirty="0"/>
          </a:p>
          <a:p>
            <a:r>
              <a:rPr lang="de-DE" altLang="zh-CN" cap="all" dirty="0"/>
              <a:t>ADP </a:t>
            </a:r>
            <a:r>
              <a:rPr lang="de-DE" sz="2400" dirty="0"/>
              <a:t>/Darmstadt/05.12.2025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E9B742-B46B-47C5-9EA9-292A4E5A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6" y="756859"/>
            <a:ext cx="8946132" cy="838200"/>
          </a:xfrm>
        </p:spPr>
        <p:txBody>
          <a:bodyPr anchor="ctr" anchorCtr="0"/>
          <a:lstStyle/>
          <a:p>
            <a:r>
              <a:rPr lang="en-US" altLang="zh-CN" sz="3600" b="0" dirty="0"/>
              <a:t>Charging Station Upgrade to </a:t>
            </a:r>
            <a:br>
              <a:rPr lang="en-US" altLang="zh-CN" sz="3600" b="0" dirty="0"/>
            </a:br>
            <a:r>
              <a:rPr lang="en-US" altLang="zh-CN" sz="3600" b="0" dirty="0"/>
              <a:t>OCPP Communication for </a:t>
            </a:r>
            <a:br>
              <a:rPr lang="en-US" altLang="zh-CN" sz="3600" b="0" dirty="0"/>
            </a:br>
            <a:r>
              <a:rPr lang="en-US" altLang="zh-CN" sz="3600" b="0" dirty="0"/>
              <a:t>Smart Charging</a:t>
            </a:r>
            <a:endParaRPr lang="de-DE" sz="3600" b="0" dirty="0"/>
          </a:p>
        </p:txBody>
      </p:sp>
    </p:spTree>
    <p:extLst>
      <p:ext uri="{BB962C8B-B14F-4D97-AF65-F5344CB8AC3E}">
        <p14:creationId xmlns:p14="http://schemas.microsoft.com/office/powerpoint/2010/main" val="353416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2C49DC-E9EC-4611-866F-8C8461F3C1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1332" y="1617055"/>
            <a:ext cx="3334078" cy="44455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   1. Increasing number of </a:t>
            </a:r>
          </a:p>
          <a:p>
            <a:pPr marL="0" indent="0">
              <a:buNone/>
            </a:pPr>
            <a:r>
              <a:rPr lang="en-US" altLang="zh-CN" sz="1800" dirty="0"/>
              <a:t>   EVs &amp; Charging Stations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2. In Germany, “plug and </a:t>
            </a:r>
          </a:p>
          <a:p>
            <a:pPr marL="0" indent="0">
              <a:buNone/>
            </a:pPr>
            <a:r>
              <a:rPr lang="en-US" altLang="zh-CN" sz="1800" dirty="0"/>
              <a:t>   charge” mode of 10 million     </a:t>
            </a:r>
          </a:p>
          <a:p>
            <a:pPr marL="0" indent="0">
              <a:buNone/>
            </a:pPr>
            <a:r>
              <a:rPr lang="en-US" altLang="zh-CN" sz="1800" dirty="0"/>
              <a:t>   EVs by 2035 increase 50% </a:t>
            </a:r>
          </a:p>
          <a:p>
            <a:pPr marL="0" indent="0">
              <a:buNone/>
            </a:pPr>
            <a:r>
              <a:rPr lang="en-US" altLang="zh-CN" sz="1800" dirty="0"/>
              <a:t>   in low-voltage grid and  </a:t>
            </a:r>
          </a:p>
          <a:p>
            <a:pPr marL="0" indent="0">
              <a:buNone/>
            </a:pPr>
            <a:r>
              <a:rPr lang="en-US" altLang="zh-CN" sz="1800" dirty="0"/>
              <a:t>   transformer costs [1]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2800" dirty="0"/>
              <a:t>Background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Charging Station Upgrade to OCPP Communication for Smart Charging |  Huang Chen|  05.12.2025  | 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6FAA7C-674D-440C-4DB8-5CF00A9D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798" y="1617055"/>
            <a:ext cx="5057854" cy="29703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EA8F364-4BFA-CC34-BEF9-E3E395331648}"/>
              </a:ext>
            </a:extLst>
          </p:cNvPr>
          <p:cNvSpPr txBox="1"/>
          <p:nvPr/>
        </p:nvSpPr>
        <p:spPr>
          <a:xfrm>
            <a:off x="7915188" y="4592504"/>
            <a:ext cx="470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200" dirty="0"/>
              <a:t>[2]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745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495405C-997E-D868-2E00-0EE1E65E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Significance 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8F476-8437-C487-00EC-1E3A9D7E7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F99A82-B16F-EEB5-36B1-3D1E959D8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4CBBAC-9DFE-728E-A39A-0D45BB4417C1}"/>
              </a:ext>
            </a:extLst>
          </p:cNvPr>
          <p:cNvSpPr/>
          <p:nvPr/>
        </p:nvSpPr>
        <p:spPr>
          <a:xfrm>
            <a:off x="4582339" y="2509183"/>
            <a:ext cx="2847703" cy="1839634"/>
          </a:xfrm>
          <a:prstGeom prst="rect">
            <a:avLst/>
          </a:prstGeom>
          <a:ln w="19050">
            <a:solidFill>
              <a:srgbClr val="0369A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Decrease overload of grid</a:t>
            </a:r>
            <a:endParaRPr lang="en-US" altLang="zh-CN" dirty="0"/>
          </a:p>
          <a:p>
            <a:endParaRPr lang="en-US" altLang="zh-CN" b="1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6A4C73-A2BD-60C6-8C42-A831A5AC6FD9}"/>
              </a:ext>
            </a:extLst>
          </p:cNvPr>
          <p:cNvSpPr/>
          <p:nvPr/>
        </p:nvSpPr>
        <p:spPr>
          <a:xfrm>
            <a:off x="5048308" y="2120010"/>
            <a:ext cx="1854926" cy="740229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/>
              <a:t>Peak shaving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A67B17-0F7F-DC40-3B36-4483EFC3F839}"/>
              </a:ext>
            </a:extLst>
          </p:cNvPr>
          <p:cNvSpPr/>
          <p:nvPr/>
        </p:nvSpPr>
        <p:spPr>
          <a:xfrm>
            <a:off x="7715061" y="2528241"/>
            <a:ext cx="2847703" cy="1839634"/>
          </a:xfrm>
          <a:prstGeom prst="rect">
            <a:avLst/>
          </a:prstGeom>
          <a:ln w="19050">
            <a:solidFill>
              <a:srgbClr val="0369A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Electricity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Battery capacity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BF6A4D-12B6-7B2A-713A-26A4E9885E74}"/>
              </a:ext>
            </a:extLst>
          </p:cNvPr>
          <p:cNvSpPr/>
          <p:nvPr/>
        </p:nvSpPr>
        <p:spPr>
          <a:xfrm>
            <a:off x="8181030" y="2139068"/>
            <a:ext cx="1854926" cy="740229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Variable </a:t>
            </a:r>
            <a:r>
              <a:rPr lang="en-US" altLang="zh-CN"/>
              <a:t>charging rate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70EB72-1508-86B7-98C1-F2557FDA374A}"/>
              </a:ext>
            </a:extLst>
          </p:cNvPr>
          <p:cNvSpPr/>
          <p:nvPr/>
        </p:nvSpPr>
        <p:spPr>
          <a:xfrm>
            <a:off x="1449617" y="2509183"/>
            <a:ext cx="2847703" cy="1839634"/>
          </a:xfrm>
          <a:prstGeom prst="rect">
            <a:avLst/>
          </a:prstGeom>
          <a:ln w="19050">
            <a:solidFill>
              <a:srgbClr val="0369A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Open source</a:t>
            </a:r>
            <a:endParaRPr lang="en-US" altLang="zh-CN" dirty="0"/>
          </a:p>
          <a:p>
            <a:endParaRPr lang="en-US" altLang="zh-CN" b="1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9092F83-8BCA-3174-3EE0-98B2D9792125}"/>
              </a:ext>
            </a:extLst>
          </p:cNvPr>
          <p:cNvSpPr/>
          <p:nvPr/>
        </p:nvSpPr>
        <p:spPr>
          <a:xfrm>
            <a:off x="1915586" y="2120010"/>
            <a:ext cx="1854926" cy="740229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/>
              <a:t>OCPP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27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936422-245B-E5FF-EC8D-E54437B8A00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1. Search and read existing literature on standardized charging infrastructure and smart charging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2. Learn about the existing charge point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3. Upgrade the old charge point to support the OCPP communication protocol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4. Complete the construction of a prototype of a smart charging system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5. Test and debug the functions of the smart charge point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4BAB12F-CE2A-4626-1488-2B3D7E2C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Objectives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2A0BA6-5B44-2B51-C712-B0A0A4699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198939-FF7C-25AC-1003-2184422B6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46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1F6B9BB-FFEA-EDC6-763F-80E7BB281D8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651" y="1206240"/>
            <a:ext cx="5624349" cy="503553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de-DE" altLang="zh-CN" sz="1800" dirty="0"/>
              <a:t>No indicator for </a:t>
            </a:r>
            <a:r>
              <a:rPr lang="en-US" altLang="zh-CN" sz="1800" dirty="0"/>
              <a:t>charge point</a:t>
            </a:r>
            <a:endParaRPr lang="de-DE" altLang="zh-CN" sz="1800" dirty="0"/>
          </a:p>
          <a:p>
            <a:pPr marL="0" indent="0">
              <a:buNone/>
            </a:pPr>
            <a:r>
              <a:rPr lang="de-DE" altLang="zh-CN" sz="1800" dirty="0"/>
              <a:t>Solution:</a:t>
            </a:r>
          </a:p>
          <a:p>
            <a:pPr marL="0" indent="0">
              <a:buNone/>
            </a:pPr>
            <a:r>
              <a:rPr lang="de-DE" altLang="zh-CN" sz="1800" dirty="0"/>
              <a:t>Always on</a:t>
            </a:r>
          </a:p>
          <a:p>
            <a:pPr marL="0" indent="0">
              <a:buNone/>
            </a:pPr>
            <a:r>
              <a:rPr lang="de-DE" altLang="zh-CN" sz="1800" dirty="0"/>
              <a:t>Fast blinking</a:t>
            </a:r>
          </a:p>
          <a:p>
            <a:pPr marL="0" indent="0">
              <a:buNone/>
            </a:pPr>
            <a:r>
              <a:rPr lang="de-DE" altLang="zh-CN" sz="1800" dirty="0"/>
              <a:t>Slow blinking</a:t>
            </a:r>
          </a:p>
          <a:p>
            <a:pPr marL="0" indent="0">
              <a:buNone/>
            </a:pPr>
            <a:r>
              <a:rPr lang="de-DE" altLang="zh-CN" sz="1800" dirty="0"/>
              <a:t>Blinks 2 times</a:t>
            </a:r>
          </a:p>
          <a:p>
            <a:pPr marL="0" indent="0">
              <a:buNone/>
            </a:pPr>
            <a:endParaRPr lang="de-DE" altLang="zh-CN" sz="1800" dirty="0"/>
          </a:p>
          <a:p>
            <a:pPr marL="0" indent="0">
              <a:buNone/>
            </a:pPr>
            <a:r>
              <a:rPr lang="de-DE" altLang="zh-CN" sz="1800" dirty="0"/>
              <a:t>2. Modbus port allows only one thread at one time</a:t>
            </a:r>
          </a:p>
          <a:p>
            <a:pPr marL="0" indent="0">
              <a:buNone/>
            </a:pPr>
            <a:r>
              <a:rPr lang="de-DE" altLang="zh-CN" sz="1800" dirty="0"/>
              <a:t>Solution:</a:t>
            </a:r>
          </a:p>
          <a:p>
            <a:pPr marL="0" indent="0">
              <a:buNone/>
            </a:pPr>
            <a:r>
              <a:rPr lang="de-DE" altLang="zh-CN" sz="1800" dirty="0"/>
              <a:t>               first, serialize access using thread lock </a:t>
            </a:r>
          </a:p>
          <a:p>
            <a:pPr marL="0" indent="0">
              <a:buNone/>
            </a:pPr>
            <a:r>
              <a:rPr lang="de-DE" altLang="zh-CN" sz="1800" dirty="0"/>
              <a:t>               then, ensure globlally unique access </a:t>
            </a:r>
          </a:p>
          <a:p>
            <a:pPr marL="0" indent="0">
              <a:buNone/>
            </a:pPr>
            <a:r>
              <a:rPr lang="de-DE" altLang="zh-CN" sz="1800" dirty="0"/>
              <a:t>               with singelton pattern</a:t>
            </a:r>
          </a:p>
          <a:p>
            <a:pPr marL="0" indent="0">
              <a:buNone/>
            </a:pPr>
            <a:endParaRPr lang="de-DE" altLang="zh-CN" sz="1800" dirty="0"/>
          </a:p>
          <a:p>
            <a:pPr marL="0" indent="0">
              <a:buNone/>
            </a:pPr>
            <a:r>
              <a:rPr lang="de-DE" altLang="zh-CN" sz="1800" dirty="0"/>
              <a:t>3. EVSE datasheet fault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AE53312-12A2-C3C9-DB49-BEA0DF75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Problems during Testing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560A2D-3AD0-8216-E26B-E98DE425F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7FD0C6-29D3-1CA3-3187-53D8C4C8D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93C2F4AA-0398-860E-CD0B-9FFA7BB46DA7}"/>
              </a:ext>
            </a:extLst>
          </p:cNvPr>
          <p:cNvSpPr/>
          <p:nvPr/>
        </p:nvSpPr>
        <p:spPr>
          <a:xfrm>
            <a:off x="2302346" y="1991204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E9E776F8-463B-7583-1167-2C0F86171DE3}"/>
              </a:ext>
            </a:extLst>
          </p:cNvPr>
          <p:cNvSpPr/>
          <p:nvPr/>
        </p:nvSpPr>
        <p:spPr>
          <a:xfrm>
            <a:off x="2010062" y="1991203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9C278148-0518-414F-76EE-3CBFEBC7BDA9}"/>
              </a:ext>
            </a:extLst>
          </p:cNvPr>
          <p:cNvSpPr/>
          <p:nvPr/>
        </p:nvSpPr>
        <p:spPr>
          <a:xfrm>
            <a:off x="2594630" y="1991205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5C136E5F-6132-16E9-4A94-0266B129772A}"/>
              </a:ext>
            </a:extLst>
          </p:cNvPr>
          <p:cNvSpPr/>
          <p:nvPr/>
        </p:nvSpPr>
        <p:spPr>
          <a:xfrm>
            <a:off x="3179198" y="1991206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AB0AFDBF-F40E-6A73-0245-8EE5610241FB}"/>
              </a:ext>
            </a:extLst>
          </p:cNvPr>
          <p:cNvSpPr/>
          <p:nvPr/>
        </p:nvSpPr>
        <p:spPr>
          <a:xfrm>
            <a:off x="2886914" y="1991206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11023F9E-D845-3589-E640-1D0BDAF3927E}"/>
              </a:ext>
            </a:extLst>
          </p:cNvPr>
          <p:cNvSpPr/>
          <p:nvPr/>
        </p:nvSpPr>
        <p:spPr>
          <a:xfrm>
            <a:off x="2007256" y="2675040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02FAB54A-4B4A-AF26-D22B-CDEB6757A741}"/>
              </a:ext>
            </a:extLst>
          </p:cNvPr>
          <p:cNvSpPr/>
          <p:nvPr/>
        </p:nvSpPr>
        <p:spPr>
          <a:xfrm>
            <a:off x="3179198" y="2675040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970AEA1D-1BBA-38F2-459A-1F5B1C4ED80C}"/>
              </a:ext>
            </a:extLst>
          </p:cNvPr>
          <p:cNvSpPr/>
          <p:nvPr/>
        </p:nvSpPr>
        <p:spPr>
          <a:xfrm>
            <a:off x="2593227" y="2675040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0E8C0AA5-B772-EC3B-6DF2-82471EAA38CE}"/>
              </a:ext>
            </a:extLst>
          </p:cNvPr>
          <p:cNvSpPr/>
          <p:nvPr/>
        </p:nvSpPr>
        <p:spPr>
          <a:xfrm>
            <a:off x="2001296" y="3034232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0DB5282C-2BA8-3CF1-6073-109BE6BDB03F}"/>
              </a:ext>
            </a:extLst>
          </p:cNvPr>
          <p:cNvSpPr/>
          <p:nvPr/>
        </p:nvSpPr>
        <p:spPr>
          <a:xfrm>
            <a:off x="2591151" y="3034232"/>
            <a:ext cx="212623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FD48C218-6A79-D119-DBF1-8CE3C6F82481}"/>
              </a:ext>
            </a:extLst>
          </p:cNvPr>
          <p:cNvSpPr/>
          <p:nvPr/>
        </p:nvSpPr>
        <p:spPr>
          <a:xfrm>
            <a:off x="2300641" y="2675039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7D27D25B-2FF5-0136-EC70-1E653E1BD394}"/>
              </a:ext>
            </a:extLst>
          </p:cNvPr>
          <p:cNvSpPr/>
          <p:nvPr/>
        </p:nvSpPr>
        <p:spPr>
          <a:xfrm>
            <a:off x="2292316" y="3043473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11C173F8-43C3-D170-D5E6-ADF2E8F0D785}"/>
              </a:ext>
            </a:extLst>
          </p:cNvPr>
          <p:cNvSpPr/>
          <p:nvPr/>
        </p:nvSpPr>
        <p:spPr>
          <a:xfrm>
            <a:off x="2881288" y="2675039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27EA7AB2-8D7E-2BF8-1091-F5D94F2F35F4}"/>
              </a:ext>
            </a:extLst>
          </p:cNvPr>
          <p:cNvSpPr/>
          <p:nvPr/>
        </p:nvSpPr>
        <p:spPr>
          <a:xfrm>
            <a:off x="3179198" y="3049756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9B0842BC-BADB-1984-DBE3-47C59ED65A32}"/>
              </a:ext>
            </a:extLst>
          </p:cNvPr>
          <p:cNvSpPr/>
          <p:nvPr/>
        </p:nvSpPr>
        <p:spPr>
          <a:xfrm>
            <a:off x="2882050" y="3043473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6F90551E-D3A2-AE5B-76BE-20457B110012}"/>
              </a:ext>
            </a:extLst>
          </p:cNvPr>
          <p:cNvSpPr/>
          <p:nvPr/>
        </p:nvSpPr>
        <p:spPr>
          <a:xfrm>
            <a:off x="2010062" y="2328046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A565E620-3F31-4475-0AAC-8138732AD9E7}"/>
              </a:ext>
            </a:extLst>
          </p:cNvPr>
          <p:cNvSpPr/>
          <p:nvPr/>
        </p:nvSpPr>
        <p:spPr>
          <a:xfrm>
            <a:off x="3182004" y="2328046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148F91F6-0900-665B-D8A5-0AA48104332E}"/>
              </a:ext>
            </a:extLst>
          </p:cNvPr>
          <p:cNvSpPr/>
          <p:nvPr/>
        </p:nvSpPr>
        <p:spPr>
          <a:xfrm>
            <a:off x="2596033" y="2328046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0A24BE9F-E276-A8AE-6676-FD33062DF8F9}"/>
              </a:ext>
            </a:extLst>
          </p:cNvPr>
          <p:cNvSpPr/>
          <p:nvPr/>
        </p:nvSpPr>
        <p:spPr>
          <a:xfrm>
            <a:off x="2303447" y="2328045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EBEDB2F4-A5E7-3A5E-FD84-F7128C1E8C4A}"/>
              </a:ext>
            </a:extLst>
          </p:cNvPr>
          <p:cNvSpPr/>
          <p:nvPr/>
        </p:nvSpPr>
        <p:spPr>
          <a:xfrm>
            <a:off x="2884094" y="2328045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8062A206-37A8-5C65-8691-6D64B08BC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15"/>
            <a:ext cx="5077974" cy="38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8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724C0C-BD36-7F49-68C9-6A2D296792A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1331" y="1206240"/>
            <a:ext cx="10830887" cy="237184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1. Results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1.1 Charging point control and optimization</a:t>
            </a:r>
          </a:p>
          <a:p>
            <a:pPr marL="0" indent="0">
              <a:buNone/>
            </a:pPr>
            <a:r>
              <a:rPr lang="en-US" altLang="zh-CN" sz="1800" dirty="0"/>
              <a:t>      different modes: directly charging or using charging schedule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1.2 Data visualization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BD0B565-E5B2-2AEE-0242-80B74DC7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Conclusions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618E2D-21BF-4EC6-47ED-25B919899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947E50-2A30-BEE5-A9EA-9AA8291DD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C8C965-3DB8-E512-E64F-F3634A3C5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15" y="2618768"/>
            <a:ext cx="6826073" cy="35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2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20E31F-F9EB-99EF-E91F-EF906F494B3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2000" y="1206240"/>
            <a:ext cx="10830887" cy="44455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1.3 Communication between charge point and optimizer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1.4 GUI Design including charging status, log information and control operations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1.5 Simulator Design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1.6 Hardware modification (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Raspberry Pi, Shelly, relay for DC-motor and LED-indicator</a:t>
            </a:r>
            <a:r>
              <a:rPr lang="en-US" altLang="zh-CN" sz="1800" dirty="0"/>
              <a:t>)</a:t>
            </a: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64D86-65A2-72F6-3202-E8AC79B4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Conclusions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A858CB-6039-912B-2FD9-D7C086773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A71A78-98AB-FB40-ED8A-0449158E0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CA204C-4C86-9B81-189F-BD3EAD8CF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10" y="3691418"/>
            <a:ext cx="9890463" cy="24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0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4EA830E-FA37-4BAF-8B57-8144A1700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000" y="1620002"/>
            <a:ext cx="1368835" cy="40758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2. Prospect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603448E-72DF-4246-9519-62115BB6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Conclusions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13B1E6-7427-4FE2-84C9-6BBBAF31F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BE49CA-E3F6-46C6-93FF-B25BB98A0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3E15C36-CA55-D793-DB25-1E645A190E84}"/>
              </a:ext>
            </a:extLst>
          </p:cNvPr>
          <p:cNvSpPr/>
          <p:nvPr/>
        </p:nvSpPr>
        <p:spPr>
          <a:xfrm>
            <a:off x="4740671" y="2404716"/>
            <a:ext cx="2975849" cy="884461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 Current Monitoring and  </a:t>
            </a:r>
          </a:p>
          <a:p>
            <a:pPr algn="ctr"/>
            <a:r>
              <a:rPr lang="en-US" altLang="zh-CN" dirty="0"/>
              <a:t> Safety Control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1F58E99-9127-BF22-475E-BCF208581573}"/>
              </a:ext>
            </a:extLst>
          </p:cNvPr>
          <p:cNvSpPr/>
          <p:nvPr/>
        </p:nvSpPr>
        <p:spPr>
          <a:xfrm>
            <a:off x="7946788" y="2404717"/>
            <a:ext cx="2975850" cy="905820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Limited Web Terminal Message Display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3139C8B-B2C9-1AE4-5345-9DD734630B7F}"/>
              </a:ext>
            </a:extLst>
          </p:cNvPr>
          <p:cNvSpPr/>
          <p:nvPr/>
        </p:nvSpPr>
        <p:spPr>
          <a:xfrm>
            <a:off x="1662701" y="3824326"/>
            <a:ext cx="2847703" cy="883805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Database Support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574B052-332E-F30C-EF91-852DD9485A40}"/>
              </a:ext>
            </a:extLst>
          </p:cNvPr>
          <p:cNvSpPr/>
          <p:nvPr/>
        </p:nvSpPr>
        <p:spPr>
          <a:xfrm>
            <a:off x="1662701" y="2426732"/>
            <a:ext cx="2847703" cy="883805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OCPP Python Library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7B50F68-2F4F-7F06-A910-EC65AF56A72B}"/>
              </a:ext>
            </a:extLst>
          </p:cNvPr>
          <p:cNvSpPr/>
          <p:nvPr/>
        </p:nvSpPr>
        <p:spPr>
          <a:xfrm>
            <a:off x="4804743" y="3836052"/>
            <a:ext cx="2911777" cy="883804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Multiple Ports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25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1ABB19-65E5-7843-2E07-8EC658B0B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999" y="1620002"/>
            <a:ext cx="9651443" cy="442723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[1] https://www.statista.com/outlook/mmo/electric Electric </a:t>
            </a:r>
            <a:r>
              <a:rPr lang="en-US" altLang="zh-CN" sz="1800" dirty="0" err="1"/>
              <a:t>Vehicles.url:vehicles</a:t>
            </a:r>
            <a:r>
              <a:rPr lang="en-US" altLang="zh-CN" sz="1800" dirty="0"/>
              <a:t>/worldwide</a:t>
            </a:r>
          </a:p>
          <a:p>
            <a:pPr marL="0" indent="0">
              <a:buNone/>
            </a:pPr>
            <a:r>
              <a:rPr lang="en-US" altLang="zh-CN" sz="1800" dirty="0"/>
              <a:t>(visited on 01/2025). </a:t>
            </a:r>
          </a:p>
          <a:p>
            <a:pPr marL="0" indent="0">
              <a:buNone/>
            </a:pPr>
            <a:r>
              <a:rPr lang="en-US" altLang="zh-CN" sz="1800" dirty="0"/>
              <a:t>[2] International Renewable Energy Agency(IRENA). Innovation Outlook Smart Charging For Electric </a:t>
            </a:r>
            <a:r>
              <a:rPr lang="en-US" altLang="zh-CN" sz="1800" dirty="0" err="1"/>
              <a:t>Vehicles.Tech</a:t>
            </a:r>
            <a:r>
              <a:rPr lang="en-US" altLang="zh-CN" sz="1800" dirty="0"/>
              <a:t>. rep. International Renewable Energy Agency(IRENA), 2019</a:t>
            </a: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72EA4B2-3151-B41D-115B-BF4F4FDD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Literature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D451C3-7487-9FB3-F8A0-0C0407C82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  <a:p>
            <a:pPr>
              <a:defRPr/>
            </a:pPr>
            <a:r>
              <a:rPr lang="de-DE" dirty="0"/>
              <a:t> </a:t>
            </a:r>
            <a:endParaRPr lang="en-GB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135F59-61A9-FBFC-0D6E-018361CD9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381953"/>
      </p:ext>
    </p:extLst>
  </p:cSld>
  <p:clrMapOvr>
    <a:masterClrMapping/>
  </p:clrMapOvr>
</p:sld>
</file>

<file path=ppt/theme/theme1.xml><?xml version="1.0" encoding="utf-8"?>
<a:theme xmlns:a="http://schemas.openxmlformats.org/drawingml/2006/main" name="IMS_16_9">
  <a:themeElements>
    <a:clrScheme name="IMS_Farbspektrum">
      <a:dk1>
        <a:srgbClr val="000000"/>
      </a:dk1>
      <a:lt1>
        <a:srgbClr val="FFFFFF"/>
      </a:lt1>
      <a:dk2>
        <a:srgbClr val="004E73"/>
      </a:dk2>
      <a:lt2>
        <a:srgbClr val="808080"/>
      </a:lt2>
      <a:accent1>
        <a:srgbClr val="FDCA00"/>
      </a:accent1>
      <a:accent2>
        <a:srgbClr val="50B695"/>
      </a:accent2>
      <a:accent3>
        <a:srgbClr val="7FAB16"/>
      </a:accent3>
      <a:accent4>
        <a:srgbClr val="EE7A34"/>
      </a:accent4>
      <a:accent5>
        <a:srgbClr val="B90F22"/>
      </a:accent5>
      <a:accent6>
        <a:srgbClr val="611C73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821_Fachgebiete_16_9" id="{4167EB80-7A57-45AC-87C0-9710C95596CB}" vid="{AE9E3739-18FD-458E-840A-3D2AFF87B7F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IMS_16_9</Template>
  <TotalTime>159</TotalTime>
  <Words>485</Words>
  <Application>Microsoft Office PowerPoint</Application>
  <PresentationFormat>宽屏</PresentationFormat>
  <Paragraphs>93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微软雅黑</vt:lpstr>
      <vt:lpstr>Arial</vt:lpstr>
      <vt:lpstr>Calibri</vt:lpstr>
      <vt:lpstr>Wingdings</vt:lpstr>
      <vt:lpstr>IMS_16_9</vt:lpstr>
      <vt:lpstr>Charging Station Upgrade to  OCPP Communication for  Smart Charging</vt:lpstr>
      <vt:lpstr>Background</vt:lpstr>
      <vt:lpstr>Significance </vt:lpstr>
      <vt:lpstr>Objectives</vt:lpstr>
      <vt:lpstr>Problems during Testing</vt:lpstr>
      <vt:lpstr>Conclusions</vt:lpstr>
      <vt:lpstr>Conclusions</vt:lpstr>
      <vt:lpstr>Conclusions</vt:lpstr>
      <vt:lpstr>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IMS Medienbüro</dc:creator>
  <cp:lastModifiedBy>Huang CHEN</cp:lastModifiedBy>
  <cp:revision>62</cp:revision>
  <dcterms:created xsi:type="dcterms:W3CDTF">2019-08-29T13:29:49Z</dcterms:created>
  <dcterms:modified xsi:type="dcterms:W3CDTF">2025-05-09T11:16:18Z</dcterms:modified>
</cp:coreProperties>
</file>